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5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Pasta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Planilha1!$C$1</c:f>
              <c:strCache>
                <c:ptCount val="1"/>
                <c:pt idx="0">
                  <c:v>% apro. vitorias</c:v>
                </c:pt>
              </c:strCache>
            </c:strRef>
          </c:tx>
          <c:spPr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50000"/>
                </a:schemeClr>
              </a:solidFill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Planilha1!$A$2:$A$34</c:f>
              <c:strCache>
                <c:ptCount val="33"/>
                <c:pt idx="0">
                  <c:v>Parana</c:v>
                </c:pt>
                <c:pt idx="1">
                  <c:v>Joinville</c:v>
                </c:pt>
                <c:pt idx="2">
                  <c:v>Juventude</c:v>
                </c:pt>
                <c:pt idx="3">
                  <c:v>Santa Cruz</c:v>
                </c:pt>
                <c:pt idx="4">
                  <c:v>CSA</c:v>
                </c:pt>
                <c:pt idx="5">
                  <c:v>Avai</c:v>
                </c:pt>
                <c:pt idx="6">
                  <c:v>Figueirense</c:v>
                </c:pt>
                <c:pt idx="7">
                  <c:v>Cuiaba</c:v>
                </c:pt>
                <c:pt idx="8">
                  <c:v>Chapecoense</c:v>
                </c:pt>
                <c:pt idx="9">
                  <c:v>Ceara</c:v>
                </c:pt>
                <c:pt idx="10">
                  <c:v>Coritiba</c:v>
                </c:pt>
                <c:pt idx="11">
                  <c:v>Vitoria</c:v>
                </c:pt>
                <c:pt idx="12">
                  <c:v>Atletico-GO</c:v>
                </c:pt>
                <c:pt idx="13">
                  <c:v>Vasco</c:v>
                </c:pt>
                <c:pt idx="14">
                  <c:v>America-MG</c:v>
                </c:pt>
                <c:pt idx="15">
                  <c:v>Goias</c:v>
                </c:pt>
                <c:pt idx="16">
                  <c:v>Bahia</c:v>
                </c:pt>
                <c:pt idx="17">
                  <c:v>Sport</c:v>
                </c:pt>
                <c:pt idx="18">
                  <c:v>Bragantino</c:v>
                </c:pt>
                <c:pt idx="19">
                  <c:v>Ponte Preta</c:v>
                </c:pt>
                <c:pt idx="20">
                  <c:v>Cruzeiro</c:v>
                </c:pt>
                <c:pt idx="21">
                  <c:v>Botafogo-RJ</c:v>
                </c:pt>
                <c:pt idx="22">
                  <c:v>Fortaleza</c:v>
                </c:pt>
                <c:pt idx="23">
                  <c:v>Fluminense</c:v>
                </c:pt>
                <c:pt idx="24">
                  <c:v>Sao Paulo</c:v>
                </c:pt>
                <c:pt idx="25">
                  <c:v>Athletico-PR</c:v>
                </c:pt>
                <c:pt idx="26">
                  <c:v>Santos</c:v>
                </c:pt>
                <c:pt idx="27">
                  <c:v>Internacional</c:v>
                </c:pt>
                <c:pt idx="28">
                  <c:v>Corinthians</c:v>
                </c:pt>
                <c:pt idx="29">
                  <c:v>Gremio</c:v>
                </c:pt>
                <c:pt idx="30">
                  <c:v>Atletico-MG</c:v>
                </c:pt>
                <c:pt idx="31">
                  <c:v>Flamengo</c:v>
                </c:pt>
                <c:pt idx="32">
                  <c:v>Palmeiras</c:v>
                </c:pt>
              </c:strCache>
            </c:strRef>
          </c:cat>
          <c:val>
            <c:numRef>
              <c:f>Planilha1!$C$2:$C$34</c:f>
              <c:numCache>
                <c:formatCode>0%</c:formatCode>
                <c:ptCount val="33"/>
                <c:pt idx="0">
                  <c:v>0.11</c:v>
                </c:pt>
                <c:pt idx="1">
                  <c:v>0.18</c:v>
                </c:pt>
                <c:pt idx="2">
                  <c:v>0.18</c:v>
                </c:pt>
                <c:pt idx="3">
                  <c:v>0.21</c:v>
                </c:pt>
                <c:pt idx="4">
                  <c:v>0.21</c:v>
                </c:pt>
                <c:pt idx="5">
                  <c:v>0.22</c:v>
                </c:pt>
                <c:pt idx="6">
                  <c:v>0.25</c:v>
                </c:pt>
                <c:pt idx="7">
                  <c:v>0.26</c:v>
                </c:pt>
                <c:pt idx="8">
                  <c:v>0.26</c:v>
                </c:pt>
                <c:pt idx="9">
                  <c:v>0.27</c:v>
                </c:pt>
                <c:pt idx="10">
                  <c:v>0.27</c:v>
                </c:pt>
                <c:pt idx="11">
                  <c:v>0.28000000000000003</c:v>
                </c:pt>
                <c:pt idx="12">
                  <c:v>0.28000000000000003</c:v>
                </c:pt>
                <c:pt idx="13">
                  <c:v>0.3</c:v>
                </c:pt>
                <c:pt idx="14">
                  <c:v>0.3</c:v>
                </c:pt>
                <c:pt idx="15">
                  <c:v>0.3</c:v>
                </c:pt>
                <c:pt idx="16">
                  <c:v>0.32</c:v>
                </c:pt>
                <c:pt idx="17">
                  <c:v>0.32</c:v>
                </c:pt>
                <c:pt idx="18">
                  <c:v>0.33</c:v>
                </c:pt>
                <c:pt idx="19">
                  <c:v>0.33</c:v>
                </c:pt>
                <c:pt idx="20">
                  <c:v>0.34</c:v>
                </c:pt>
                <c:pt idx="21">
                  <c:v>0.34</c:v>
                </c:pt>
                <c:pt idx="22">
                  <c:v>0.38</c:v>
                </c:pt>
                <c:pt idx="23">
                  <c:v>0.38</c:v>
                </c:pt>
                <c:pt idx="24">
                  <c:v>0.39</c:v>
                </c:pt>
                <c:pt idx="25">
                  <c:v>0.4</c:v>
                </c:pt>
                <c:pt idx="26">
                  <c:v>0.42</c:v>
                </c:pt>
                <c:pt idx="27">
                  <c:v>0.43</c:v>
                </c:pt>
                <c:pt idx="28">
                  <c:v>0.43</c:v>
                </c:pt>
                <c:pt idx="29">
                  <c:v>0.43</c:v>
                </c:pt>
                <c:pt idx="30">
                  <c:v>0.47</c:v>
                </c:pt>
                <c:pt idx="31">
                  <c:v>0.52</c:v>
                </c:pt>
                <c:pt idx="32">
                  <c:v>0.53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91-48EA-8FB4-0F51B4E11FF8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2060425536"/>
        <c:axId val="57050272"/>
      </c:barChart>
      <c:catAx>
        <c:axId val="20604255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57050272"/>
        <c:crosses val="autoZero"/>
        <c:auto val="1"/>
        <c:lblAlgn val="ctr"/>
        <c:lblOffset val="100"/>
        <c:noMultiLvlLbl val="0"/>
      </c:catAx>
      <c:valAx>
        <c:axId val="57050272"/>
        <c:scaling>
          <c:orientation val="minMax"/>
        </c:scaling>
        <c:delete val="1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crossAx val="206042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60505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044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93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902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72769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93868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8699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51972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42937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610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970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CF7439-43E8-4A08-B4DD-AAC044CB6D2A}" type="datetimeFigureOut">
              <a:rPr lang="pt-BR" smtClean="0"/>
              <a:t>07/11/2023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476CD8-1E9C-4BBF-9FD3-463CD75E9B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5189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databricks-prod-cloudfront.cloud.databricks.com/public/4027ec902e239c93eaaa8714f173bcfc/3820285923208374/2897594444959936/7208511417105602/latest.htm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978089" y="1596788"/>
            <a:ext cx="652817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O que explicam as vitórias no futebol, além dos gols?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F68099-5FC2-195D-E47B-DE300D95A747}"/>
              </a:ext>
            </a:extLst>
          </p:cNvPr>
          <p:cNvSpPr txBox="1"/>
          <p:nvPr/>
        </p:nvSpPr>
        <p:spPr>
          <a:xfrm>
            <a:off x="978088" y="3067153"/>
            <a:ext cx="65281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Apresentado por: Matheus Menezes Bernardo</a:t>
            </a:r>
          </a:p>
          <a:p>
            <a:r>
              <a:rPr lang="pt-BR" sz="2000" dirty="0"/>
              <a:t>Data: 07/11/2023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00317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Conclusão: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079291" y="1456413"/>
            <a:ext cx="93487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Pode se dizer que a posse de bola é algo de muita relevância para a vitória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Não necessariamente precisa trocar muito passes ou ter um alto índice de precisão nos passes e nem ter um alto índice de precisão nos chutes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O estudo mostra que é melhor tentar chutar mais do que ser mais preciso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A prova disso é como os escanteios tem importância nas vitórias, ou seja a bola parada é realmente importante nas vitórias no futebol</a:t>
            </a:r>
          </a:p>
          <a:p>
            <a:endParaRPr lang="pt-BR" sz="20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0753149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Recomendações: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079291" y="1456413"/>
            <a:ext cx="9348715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A montagem dos times que querem se aproximar da vitória , são os times que conseguem ficar mais com a bola, mas que chutem muito e consigam mais escanteios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Buscar jogadores através de dados estatísticos que tenham essas três características:</a:t>
            </a: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      - Média de chutes por jogo,</a:t>
            </a: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      - tempo em que fica com a bola por jogo,</a:t>
            </a: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      - Quantidade de passes e % de precisão de passes</a:t>
            </a: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      - jogadores que batam bem escanteios e bola parada em geral.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 olhar o valor de mercado, idade e quantidade de jogos por temporada desses jogadores</a:t>
            </a:r>
          </a:p>
          <a:p>
            <a:endParaRPr lang="pt-BR" sz="20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644735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Apêndice: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079291" y="1456413"/>
            <a:ext cx="93487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>
                <a:latin typeface="Menlo"/>
              </a:rPr>
              <a:t>Todo o histórico de carga, transformação, limpeza dos dados e análise estão nesse notebook, segue o link abaixo: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11F6FE3-12D0-C5F4-0407-08BF7E170CF2}"/>
              </a:ext>
            </a:extLst>
          </p:cNvPr>
          <p:cNvSpPr txBox="1"/>
          <p:nvPr/>
        </p:nvSpPr>
        <p:spPr>
          <a:xfrm>
            <a:off x="1201003" y="2493984"/>
            <a:ext cx="1076478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Menlo"/>
                <a:hlinkClick r:id="rId4"/>
              </a:rPr>
              <a:t>https://databricks-prod-cloudfront.cloud.databricks.com/public/4027ec902e239c93eaaa8714f173bcfc/3820285923208374/2897594444959936/7208511417105602/latest.html</a:t>
            </a:r>
            <a:endParaRPr lang="pt-BR" sz="2000" dirty="0"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1223562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296536" y="594635"/>
            <a:ext cx="6528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Roteiro da apresentação: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F68099-5FC2-195D-E47B-DE300D95A747}"/>
              </a:ext>
            </a:extLst>
          </p:cNvPr>
          <p:cNvSpPr txBox="1"/>
          <p:nvPr/>
        </p:nvSpPr>
        <p:spPr>
          <a:xfrm>
            <a:off x="1514901" y="1997839"/>
            <a:ext cx="652817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Apresentação do estudo de caso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Objetivo do estudo de caso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Mostrando as análises e insights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Conclusão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Recomendações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</a:endParaRPr>
          </a:p>
          <a:p>
            <a:r>
              <a:rPr lang="pt-BR" sz="2000" dirty="0">
                <a:solidFill>
                  <a:schemeClr val="accent6">
                    <a:lumMod val="50000"/>
                  </a:schemeClr>
                </a:solidFill>
              </a:rPr>
              <a:t>Apêndice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" name="Seta: para a Direita 3">
            <a:extLst>
              <a:ext uri="{FF2B5EF4-FFF2-40B4-BE49-F238E27FC236}">
                <a16:creationId xmlns:a16="http://schemas.microsoft.com/office/drawing/2014/main" id="{C7362BB2-6ADD-78AA-91F2-3093630E88CC}"/>
              </a:ext>
            </a:extLst>
          </p:cNvPr>
          <p:cNvSpPr/>
          <p:nvPr/>
        </p:nvSpPr>
        <p:spPr>
          <a:xfrm>
            <a:off x="887104" y="2115403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Seta: para a Direita 4">
            <a:extLst>
              <a:ext uri="{FF2B5EF4-FFF2-40B4-BE49-F238E27FC236}">
                <a16:creationId xmlns:a16="http://schemas.microsoft.com/office/drawing/2014/main" id="{DF8A5AC2-C468-1F3F-2DCA-403E061A6BA9}"/>
              </a:ext>
            </a:extLst>
          </p:cNvPr>
          <p:cNvSpPr/>
          <p:nvPr/>
        </p:nvSpPr>
        <p:spPr>
          <a:xfrm>
            <a:off x="887104" y="2723874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B592410A-FAD2-9AF9-A9B4-73E5DE4991D7}"/>
              </a:ext>
            </a:extLst>
          </p:cNvPr>
          <p:cNvSpPr/>
          <p:nvPr/>
        </p:nvSpPr>
        <p:spPr>
          <a:xfrm>
            <a:off x="900750" y="3287617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id="{194E9CBA-12AC-6237-1354-70364A8A99C6}"/>
              </a:ext>
            </a:extLst>
          </p:cNvPr>
          <p:cNvSpPr/>
          <p:nvPr/>
        </p:nvSpPr>
        <p:spPr>
          <a:xfrm>
            <a:off x="887104" y="3903617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Seta: para a Direita 8">
            <a:extLst>
              <a:ext uri="{FF2B5EF4-FFF2-40B4-BE49-F238E27FC236}">
                <a16:creationId xmlns:a16="http://schemas.microsoft.com/office/drawing/2014/main" id="{3E8B44BB-A354-F1FB-D8C5-29CEB058BCC8}"/>
              </a:ext>
            </a:extLst>
          </p:cNvPr>
          <p:cNvSpPr/>
          <p:nvPr/>
        </p:nvSpPr>
        <p:spPr>
          <a:xfrm>
            <a:off x="900750" y="5128378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eta: para a Direita 10">
            <a:extLst>
              <a:ext uri="{FF2B5EF4-FFF2-40B4-BE49-F238E27FC236}">
                <a16:creationId xmlns:a16="http://schemas.microsoft.com/office/drawing/2014/main" id="{AFA2137A-33E2-3072-586F-FCF965F06987}"/>
              </a:ext>
            </a:extLst>
          </p:cNvPr>
          <p:cNvSpPr/>
          <p:nvPr/>
        </p:nvSpPr>
        <p:spPr>
          <a:xfrm>
            <a:off x="900750" y="4512378"/>
            <a:ext cx="409432" cy="251386"/>
          </a:xfrm>
          <a:prstGeom prst="rightArrow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814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978089" y="1596788"/>
            <a:ext cx="6528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Estudo de caso: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F68099-5FC2-195D-E47B-DE300D95A747}"/>
              </a:ext>
            </a:extLst>
          </p:cNvPr>
          <p:cNvSpPr txBox="1"/>
          <p:nvPr/>
        </p:nvSpPr>
        <p:spPr>
          <a:xfrm>
            <a:off x="1079291" y="2522920"/>
            <a:ext cx="65281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O que faz um clube obter mais vitórias no campeonato brasileiro?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O que faz um clube ficar mais próximo da vitória?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Quais variáveis influenciam isso?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232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978089" y="1596788"/>
            <a:ext cx="65281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Objetivo do Estudo de caso: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8F68099-5FC2-195D-E47B-DE300D95A747}"/>
              </a:ext>
            </a:extLst>
          </p:cNvPr>
          <p:cNvSpPr txBox="1"/>
          <p:nvPr/>
        </p:nvSpPr>
        <p:spPr>
          <a:xfrm>
            <a:off x="1079291" y="2522920"/>
            <a:ext cx="6528179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Chegar em uma conclusão de qual ou quais aspectos do jogo levam a um time vencer, com os dados do campeonato brasileiro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Com isso traçar um plano de buscar jogadores e treinadores com as características desses aspectos 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7948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73875" y="688128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Análises e Insights: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6306156B-0464-8AEF-871A-999B970589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0665548"/>
              </p:ext>
            </p:extLst>
          </p:nvPr>
        </p:nvGraphicFramePr>
        <p:xfrm>
          <a:off x="6696501" y="1034803"/>
          <a:ext cx="5182735" cy="49911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1B6B8282-530F-E9D2-3E9A-490124E535CE}"/>
              </a:ext>
            </a:extLst>
          </p:cNvPr>
          <p:cNvSpPr txBox="1"/>
          <p:nvPr/>
        </p:nvSpPr>
        <p:spPr>
          <a:xfrm>
            <a:off x="1201003" y="1560696"/>
            <a:ext cx="530444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Analisando os dados do campeonato brasileiro de 2015 até 2022, percebemos que houve 33 times participantes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Com isso houve equipes que realizaram menos partidas do que outras, por isso analisar somente pela quantidade de vitórias, poderia enviesar a análise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dirty="0"/>
              <a:t>Por isso decidimos ir por outro caminho: % de aproveitamento em vitórias = 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</a:rPr>
              <a:t>Total de Vitórias / Total de Partidas</a:t>
            </a:r>
          </a:p>
        </p:txBody>
      </p:sp>
    </p:spTree>
    <p:extLst>
      <p:ext uri="{BB962C8B-B14F-4D97-AF65-F5344CB8AC3E}">
        <p14:creationId xmlns:p14="http://schemas.microsoft.com/office/powerpoint/2010/main" val="330166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73875" y="688128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Análises e Insights: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5" name="CaixaDeTexto 4">
            <a:extLst>
              <a:ext uri="{FF2B5EF4-FFF2-40B4-BE49-F238E27FC236}">
                <a16:creationId xmlns:a16="http://schemas.microsoft.com/office/drawing/2014/main" id="{1B6B8282-530F-E9D2-3E9A-490124E535CE}"/>
              </a:ext>
            </a:extLst>
          </p:cNvPr>
          <p:cNvSpPr txBox="1"/>
          <p:nvPr/>
        </p:nvSpPr>
        <p:spPr>
          <a:xfrm>
            <a:off x="1079291" y="2748648"/>
            <a:ext cx="863903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% de posse de bola: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0.84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dirty="0"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% de precisão de passes: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0.36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dirty="0"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média de chutes por jogo: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0.67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dirty="0"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média de chutes alvo por jogo: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0.45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dirty="0"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chute no alvo: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0.32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pt-BR" sz="2000" b="0" i="0" dirty="0">
              <a:effectLst/>
              <a:latin typeface="Menlo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000" b="0" i="0" dirty="0">
                <a:effectLst/>
                <a:latin typeface="Menlo"/>
              </a:rPr>
              <a:t>Correlação entre % de </a:t>
            </a:r>
            <a:r>
              <a:rPr lang="pt-BR" sz="2000" b="0" i="0" dirty="0" err="1">
                <a:effectLst/>
                <a:latin typeface="Menlo"/>
              </a:rPr>
              <a:t>apro</a:t>
            </a:r>
            <a:r>
              <a:rPr lang="pt-BR" sz="2000" b="0" i="0" dirty="0">
                <a:effectLst/>
                <a:latin typeface="Menlo"/>
              </a:rPr>
              <a:t>. vitórias </a:t>
            </a:r>
            <a:r>
              <a:rPr lang="pt-BR" sz="2000" b="0" i="0" dirty="0" err="1">
                <a:effectLst/>
                <a:latin typeface="Menlo"/>
              </a:rPr>
              <a:t>vs</a:t>
            </a:r>
            <a:r>
              <a:rPr lang="pt-BR" sz="2000" b="0" i="0" dirty="0">
                <a:effectLst/>
                <a:latin typeface="Menlo"/>
              </a:rPr>
              <a:t> % media de escanteios por jogo: </a:t>
            </a:r>
            <a:r>
              <a:rPr lang="pt-BR" sz="2000" b="1" i="0" dirty="0">
                <a:solidFill>
                  <a:schemeClr val="accent6">
                    <a:lumMod val="50000"/>
                  </a:schemeClr>
                </a:solidFill>
                <a:effectLst/>
                <a:latin typeface="Menlo"/>
              </a:rPr>
              <a:t>0.60</a:t>
            </a:r>
            <a:endParaRPr lang="pt-BR" sz="2000" b="1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201003" y="1313106"/>
            <a:ext cx="863903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0" i="0" dirty="0">
                <a:effectLst/>
                <a:latin typeface="Menlo"/>
              </a:rPr>
              <a:t>Com isso utilizando o aproveitamento de vitórias como a variável alvo, começamos a tentar encontrar tend</a:t>
            </a:r>
            <a:r>
              <a:rPr lang="pt-BR" sz="2000" dirty="0">
                <a:latin typeface="Menlo"/>
              </a:rPr>
              <a:t>ê</a:t>
            </a:r>
            <a:r>
              <a:rPr lang="pt-BR" sz="2000" b="0" i="0" dirty="0">
                <a:effectLst/>
                <a:latin typeface="Menlo"/>
              </a:rPr>
              <a:t>ncias e relações que resultou em algumas correlações ente variáveis:</a:t>
            </a:r>
            <a:endParaRPr lang="pt-BR" sz="2000" b="1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endParaRPr lang="pt-BR" sz="2000" b="0" i="0" dirty="0">
              <a:effectLst/>
              <a:latin typeface="Menlo"/>
            </a:endParaRPr>
          </a:p>
        </p:txBody>
      </p:sp>
    </p:spTree>
    <p:extLst>
      <p:ext uri="{BB962C8B-B14F-4D97-AF65-F5344CB8AC3E}">
        <p14:creationId xmlns:p14="http://schemas.microsoft.com/office/powerpoint/2010/main" val="2752891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Análises e Insights: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192517" y="1065453"/>
            <a:ext cx="934871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>
                <a:latin typeface="Menlo"/>
              </a:rPr>
              <a:t>Esse os próximos dois slides mostraram a relação de maneira visual entre 3 das variáveis com maior grau de correlação com o % aproveitamento de vitórias</a:t>
            </a:r>
            <a:r>
              <a:rPr lang="pt-BR" sz="2000" b="0" i="0" dirty="0">
                <a:effectLst/>
                <a:latin typeface="Menlo"/>
              </a:rPr>
              <a:t>:</a:t>
            </a:r>
          </a:p>
          <a:p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1- Correlação entre % de aproveitamento de vitórias x </a:t>
            </a:r>
            <a:r>
              <a:rPr lang="pt-BR" sz="2000" b="1" dirty="0">
                <a:solidFill>
                  <a:srgbClr val="3366FF"/>
                </a:solidFill>
                <a:latin typeface="Menlo"/>
              </a:rPr>
              <a:t>% de posse de bola </a:t>
            </a: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Quanto maior </a:t>
            </a:r>
            <a:r>
              <a:rPr lang="pt-BR" sz="2000" b="1" dirty="0">
                <a:solidFill>
                  <a:srgbClr val="3366FF"/>
                </a:solidFill>
                <a:latin typeface="Menlo"/>
              </a:rPr>
              <a:t>o % de posse de bola 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maior o % de </a:t>
            </a:r>
            <a:r>
              <a:rPr lang="pt-BR" sz="2000" b="1" dirty="0" err="1">
                <a:solidFill>
                  <a:schemeClr val="accent6">
                    <a:lumMod val="50000"/>
                  </a:schemeClr>
                </a:solidFill>
                <a:latin typeface="Menlo"/>
              </a:rPr>
              <a:t>apro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. Vitórias – </a:t>
            </a:r>
            <a:r>
              <a:rPr lang="pt-BR" sz="2000" b="1" dirty="0">
                <a:solidFill>
                  <a:schemeClr val="accent6"/>
                </a:solidFill>
                <a:latin typeface="Menlo"/>
              </a:rPr>
              <a:t>correlação positiva</a:t>
            </a:r>
          </a:p>
          <a:p>
            <a:endParaRPr lang="pt-BR" sz="2000" b="1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endParaRPr lang="pt-BR" sz="2000" b="0" i="0" dirty="0">
              <a:effectLst/>
              <a:latin typeface="Menlo"/>
            </a:endParaRPr>
          </a:p>
        </p:txBody>
      </p:sp>
      <p:pic>
        <p:nvPicPr>
          <p:cNvPr id="7" name="Imagem 6" descr="Padrão do plano de fundo&#10;&#10;Descrição gerada automaticamente">
            <a:extLst>
              <a:ext uri="{FF2B5EF4-FFF2-40B4-BE49-F238E27FC236}">
                <a16:creationId xmlns:a16="http://schemas.microsoft.com/office/drawing/2014/main" id="{2CAF7F06-434E-55D6-27D7-1952F3FA652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1003" y="2882149"/>
            <a:ext cx="10285973" cy="3150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8993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Análises e Insights: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192517" y="1065453"/>
            <a:ext cx="987581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2- Correlação entre % de aproveitamento de vitórias x média de chutes por jogo </a:t>
            </a: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Quanto maior a média de chutes por jogo maior o % de </a:t>
            </a:r>
            <a:r>
              <a:rPr lang="pt-BR" sz="2000" b="1" dirty="0" err="1">
                <a:solidFill>
                  <a:schemeClr val="accent6">
                    <a:lumMod val="50000"/>
                  </a:schemeClr>
                </a:solidFill>
                <a:latin typeface="Menlo"/>
              </a:rPr>
              <a:t>apro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. Vitórias – </a:t>
            </a:r>
            <a:r>
              <a:rPr lang="pt-BR" sz="2000" b="1" dirty="0">
                <a:solidFill>
                  <a:schemeClr val="accent6"/>
                </a:solidFill>
                <a:latin typeface="Menlo"/>
              </a:rPr>
              <a:t>correlação positiva</a:t>
            </a:r>
          </a:p>
          <a:p>
            <a:endParaRPr lang="pt-BR" sz="2000" b="1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endParaRPr lang="pt-BR" sz="2000" b="0" i="0" dirty="0">
              <a:effectLst/>
              <a:latin typeface="Menlo"/>
            </a:endParaRPr>
          </a:p>
        </p:txBody>
      </p:sp>
      <p:pic>
        <p:nvPicPr>
          <p:cNvPr id="9" name="Imagem 8" descr="Padrão do plano de fundo&#10;&#10;Descrição gerada automaticamente">
            <a:extLst>
              <a:ext uri="{FF2B5EF4-FFF2-40B4-BE49-F238E27FC236}">
                <a16:creationId xmlns:a16="http://schemas.microsoft.com/office/drawing/2014/main" id="{7157F345-2613-CD79-3EA4-5FA3EA4738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2516" y="2579428"/>
            <a:ext cx="10353488" cy="345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912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5E4CAB20-D317-F8C7-A76E-007C1B6075BC}"/>
              </a:ext>
            </a:extLst>
          </p:cNvPr>
          <p:cNvSpPr txBox="1"/>
          <p:nvPr/>
        </p:nvSpPr>
        <p:spPr>
          <a:xfrm>
            <a:off x="1326108" y="472112"/>
            <a:ext cx="35802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accent6">
                    <a:lumMod val="75000"/>
                  </a:schemeClr>
                </a:solidFill>
              </a:rPr>
              <a:t>Análises e Insights:</a:t>
            </a:r>
          </a:p>
        </p:txBody>
      </p:sp>
      <p:pic>
        <p:nvPicPr>
          <p:cNvPr id="6" name="Imagem 5" descr="Jogador de futebol em pé no campo, com o pé na bola de futebol e os espectadores nas arquibancadas">
            <a:extLst>
              <a:ext uri="{FF2B5EF4-FFF2-40B4-BE49-F238E27FC236}">
                <a16:creationId xmlns:a16="http://schemas.microsoft.com/office/drawing/2014/main" id="{59AD8B68-B076-88CA-DC51-00287CE67D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1956" y="6026760"/>
            <a:ext cx="1410044" cy="793179"/>
          </a:xfrm>
          <a:prstGeom prst="rect">
            <a:avLst/>
          </a:prstGeom>
        </p:spPr>
      </p:pic>
      <p:pic>
        <p:nvPicPr>
          <p:cNvPr id="10" name="Imagem 9" descr="Bola de futebol chutada na rede">
            <a:extLst>
              <a:ext uri="{FF2B5EF4-FFF2-40B4-BE49-F238E27FC236}">
                <a16:creationId xmlns:a16="http://schemas.microsoft.com/office/drawing/2014/main" id="{1D7B51A2-7C06-3024-9EAC-1038A3074C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01003" cy="800669"/>
          </a:xfrm>
          <a:prstGeom prst="rect">
            <a:avLst/>
          </a:prstGeom>
        </p:spPr>
      </p:pic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060F3064-7506-63A4-1D98-766BE80019AD}"/>
              </a:ext>
            </a:extLst>
          </p:cNvPr>
          <p:cNvCxnSpPr>
            <a:cxnSpLocks/>
          </p:cNvCxnSpPr>
          <p:nvPr/>
        </p:nvCxnSpPr>
        <p:spPr>
          <a:xfrm>
            <a:off x="539645" y="6426286"/>
            <a:ext cx="10241280" cy="0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54912DC0-CD23-9ED1-D0A8-D429A30EA654}"/>
              </a:ext>
            </a:extLst>
          </p:cNvPr>
          <p:cNvCxnSpPr>
            <a:cxnSpLocks/>
          </p:cNvCxnSpPr>
          <p:nvPr/>
        </p:nvCxnSpPr>
        <p:spPr>
          <a:xfrm flipV="1">
            <a:off x="539645" y="688128"/>
            <a:ext cx="0" cy="5738158"/>
          </a:xfrm>
          <a:prstGeom prst="line">
            <a:avLst/>
          </a:prstGeom>
          <a:ln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CC590A0C-2D70-C987-8809-A167FF81C537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1201003" y="400334"/>
            <a:ext cx="10990997" cy="1"/>
          </a:xfrm>
          <a:prstGeom prst="line">
            <a:avLst/>
          </a:prstGeom>
          <a:ln>
            <a:solidFill>
              <a:schemeClr val="accent6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3" name="CaixaDeTexto 2">
            <a:extLst>
              <a:ext uri="{FF2B5EF4-FFF2-40B4-BE49-F238E27FC236}">
                <a16:creationId xmlns:a16="http://schemas.microsoft.com/office/drawing/2014/main" id="{FD86C6B3-D255-EE58-BB79-F517CF909E89}"/>
              </a:ext>
            </a:extLst>
          </p:cNvPr>
          <p:cNvSpPr txBox="1"/>
          <p:nvPr/>
        </p:nvSpPr>
        <p:spPr>
          <a:xfrm>
            <a:off x="1192517" y="1065453"/>
            <a:ext cx="934871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2000" dirty="0">
              <a:solidFill>
                <a:schemeClr val="accent6">
                  <a:lumMod val="50000"/>
                </a:schemeClr>
              </a:solidFill>
              <a:latin typeface="Menlo"/>
            </a:endParaRP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3- Correlação entre % de aproveitamento de vitórias x </a:t>
            </a:r>
            <a:r>
              <a:rPr lang="pt-BR" sz="2000" b="1" dirty="0">
                <a:solidFill>
                  <a:srgbClr val="7030A0"/>
                </a:solidFill>
                <a:latin typeface="Menlo"/>
              </a:rPr>
              <a:t>média de escanteios</a:t>
            </a:r>
          </a:p>
          <a:p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Quanto maior a </a:t>
            </a:r>
            <a:r>
              <a:rPr lang="pt-BR" sz="2000" b="1" dirty="0">
                <a:solidFill>
                  <a:srgbClr val="7030A0"/>
                </a:solidFill>
                <a:latin typeface="Menlo"/>
              </a:rPr>
              <a:t>média de escanteios 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o % de </a:t>
            </a:r>
            <a:r>
              <a:rPr lang="pt-BR" sz="2000" b="1" dirty="0" err="1">
                <a:solidFill>
                  <a:schemeClr val="accent6">
                    <a:lumMod val="50000"/>
                  </a:schemeClr>
                </a:solidFill>
                <a:latin typeface="Menlo"/>
              </a:rPr>
              <a:t>apro</a:t>
            </a:r>
            <a:r>
              <a:rPr lang="pt-BR" sz="2000" b="1" dirty="0">
                <a:solidFill>
                  <a:schemeClr val="accent6">
                    <a:lumMod val="50000"/>
                  </a:schemeClr>
                </a:solidFill>
                <a:latin typeface="Menlo"/>
              </a:rPr>
              <a:t>. Vitórias – </a:t>
            </a:r>
            <a:r>
              <a:rPr lang="pt-BR" sz="2000" b="1" dirty="0">
                <a:solidFill>
                  <a:schemeClr val="accent6"/>
                </a:solidFill>
                <a:latin typeface="Menlo"/>
              </a:rPr>
              <a:t>correlação positiva</a:t>
            </a:r>
          </a:p>
          <a:p>
            <a:endParaRPr lang="pt-BR" sz="2000" b="1" i="0" dirty="0">
              <a:solidFill>
                <a:schemeClr val="accent6">
                  <a:lumMod val="50000"/>
                </a:schemeClr>
              </a:solidFill>
              <a:effectLst/>
              <a:latin typeface="Menlo"/>
            </a:endParaRPr>
          </a:p>
          <a:p>
            <a:endParaRPr lang="pt-BR" sz="2000" b="0" i="0" dirty="0">
              <a:effectLst/>
              <a:latin typeface="Menlo"/>
            </a:endParaRPr>
          </a:p>
        </p:txBody>
      </p:sp>
      <p:pic>
        <p:nvPicPr>
          <p:cNvPr id="5" name="Imagem 4" descr="Padrão do plano de fundo&#10;&#10;Descrição gerada automaticamente">
            <a:extLst>
              <a:ext uri="{FF2B5EF4-FFF2-40B4-BE49-F238E27FC236}">
                <a16:creationId xmlns:a16="http://schemas.microsoft.com/office/drawing/2014/main" id="{4920184A-F773-45B0-B692-19303C05010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696" y="2593078"/>
            <a:ext cx="10241281" cy="343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109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143</TotalTime>
  <Words>673</Words>
  <Application>Microsoft Office PowerPoint</Application>
  <PresentationFormat>Widescreen</PresentationFormat>
  <Paragraphs>79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Menlo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MENEZES BERNARDO</dc:creator>
  <cp:lastModifiedBy>MATHEUS MENEZES BERNARDO</cp:lastModifiedBy>
  <cp:revision>10</cp:revision>
  <dcterms:created xsi:type="dcterms:W3CDTF">2023-11-01T19:06:07Z</dcterms:created>
  <dcterms:modified xsi:type="dcterms:W3CDTF">2023-11-08T04:20:24Z</dcterms:modified>
</cp:coreProperties>
</file>

<file path=docProps/thumbnail.jpeg>
</file>